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35" autoAdjust="0"/>
    <p:restoredTop sz="94660"/>
  </p:normalViewPr>
  <p:slideViewPr>
    <p:cSldViewPr snapToGrid="0">
      <p:cViewPr varScale="1">
        <p:scale>
          <a:sx n="79" d="100"/>
          <a:sy n="79" d="100"/>
        </p:scale>
        <p:origin x="6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B93E503-5D2E-4A46-9826-DDBC844140E7}" type="datetimeFigureOut">
              <a:rPr lang="en-US" smtClean="0"/>
              <a:t>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EC0A70-06EC-40E4-B9DF-DE7E33D6E065}" type="slidenum">
              <a:rPr lang="en-US" smtClean="0"/>
              <a:t>‹#›</a:t>
            </a:fld>
            <a:endParaRPr lang="en-US"/>
          </a:p>
        </p:txBody>
      </p:sp>
    </p:spTree>
    <p:extLst>
      <p:ext uri="{BB962C8B-B14F-4D97-AF65-F5344CB8AC3E}">
        <p14:creationId xmlns:p14="http://schemas.microsoft.com/office/powerpoint/2010/main" val="5359901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93E503-5D2E-4A46-9826-DDBC844140E7}" type="datetimeFigureOut">
              <a:rPr lang="en-US" smtClean="0"/>
              <a:t>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EC0A70-06EC-40E4-B9DF-DE7E33D6E065}" type="slidenum">
              <a:rPr lang="en-US" smtClean="0"/>
              <a:t>‹#›</a:t>
            </a:fld>
            <a:endParaRPr lang="en-US"/>
          </a:p>
        </p:txBody>
      </p:sp>
    </p:spTree>
    <p:extLst>
      <p:ext uri="{BB962C8B-B14F-4D97-AF65-F5344CB8AC3E}">
        <p14:creationId xmlns:p14="http://schemas.microsoft.com/office/powerpoint/2010/main" val="9448808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93E503-5D2E-4A46-9826-DDBC844140E7}" type="datetimeFigureOut">
              <a:rPr lang="en-US" smtClean="0"/>
              <a:t>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EC0A70-06EC-40E4-B9DF-DE7E33D6E065}" type="slidenum">
              <a:rPr lang="en-US" smtClean="0"/>
              <a:t>‹#›</a:t>
            </a:fld>
            <a:endParaRPr lang="en-US"/>
          </a:p>
        </p:txBody>
      </p:sp>
    </p:spTree>
    <p:extLst>
      <p:ext uri="{BB962C8B-B14F-4D97-AF65-F5344CB8AC3E}">
        <p14:creationId xmlns:p14="http://schemas.microsoft.com/office/powerpoint/2010/main" val="28913345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93E503-5D2E-4A46-9826-DDBC844140E7}" type="datetimeFigureOut">
              <a:rPr lang="en-US" smtClean="0"/>
              <a:t>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EC0A70-06EC-40E4-B9DF-DE7E33D6E065}" type="slidenum">
              <a:rPr lang="en-US" smtClean="0"/>
              <a:t>‹#›</a:t>
            </a:fld>
            <a:endParaRPr lang="en-US"/>
          </a:p>
        </p:txBody>
      </p:sp>
    </p:spTree>
    <p:extLst>
      <p:ext uri="{BB962C8B-B14F-4D97-AF65-F5344CB8AC3E}">
        <p14:creationId xmlns:p14="http://schemas.microsoft.com/office/powerpoint/2010/main" val="14461906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B93E503-5D2E-4A46-9826-DDBC844140E7}" type="datetimeFigureOut">
              <a:rPr lang="en-US" smtClean="0"/>
              <a:t>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EC0A70-06EC-40E4-B9DF-DE7E33D6E065}" type="slidenum">
              <a:rPr lang="en-US" smtClean="0"/>
              <a:t>‹#›</a:t>
            </a:fld>
            <a:endParaRPr lang="en-US"/>
          </a:p>
        </p:txBody>
      </p:sp>
    </p:spTree>
    <p:extLst>
      <p:ext uri="{BB962C8B-B14F-4D97-AF65-F5344CB8AC3E}">
        <p14:creationId xmlns:p14="http://schemas.microsoft.com/office/powerpoint/2010/main" val="1561596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B93E503-5D2E-4A46-9826-DDBC844140E7}" type="datetimeFigureOut">
              <a:rPr lang="en-US" smtClean="0"/>
              <a:t>12/5/2020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EC0A70-06EC-40E4-B9DF-DE7E33D6E065}" type="slidenum">
              <a:rPr lang="en-US" smtClean="0"/>
              <a:t>‹#›</a:t>
            </a:fld>
            <a:endParaRPr lang="en-US"/>
          </a:p>
        </p:txBody>
      </p:sp>
    </p:spTree>
    <p:extLst>
      <p:ext uri="{BB962C8B-B14F-4D97-AF65-F5344CB8AC3E}">
        <p14:creationId xmlns:p14="http://schemas.microsoft.com/office/powerpoint/2010/main" val="1785724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B93E503-5D2E-4A46-9826-DDBC844140E7}" type="datetimeFigureOut">
              <a:rPr lang="en-US" smtClean="0"/>
              <a:t>12/5/2020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EC0A70-06EC-40E4-B9DF-DE7E33D6E065}" type="slidenum">
              <a:rPr lang="en-US" smtClean="0"/>
              <a:t>‹#›</a:t>
            </a:fld>
            <a:endParaRPr lang="en-US"/>
          </a:p>
        </p:txBody>
      </p:sp>
    </p:spTree>
    <p:extLst>
      <p:ext uri="{BB962C8B-B14F-4D97-AF65-F5344CB8AC3E}">
        <p14:creationId xmlns:p14="http://schemas.microsoft.com/office/powerpoint/2010/main" val="5278136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B93E503-5D2E-4A46-9826-DDBC844140E7}" type="datetimeFigureOut">
              <a:rPr lang="en-US" smtClean="0"/>
              <a:t>12/5/2020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EC0A70-06EC-40E4-B9DF-DE7E33D6E065}" type="slidenum">
              <a:rPr lang="en-US" smtClean="0"/>
              <a:t>‹#›</a:t>
            </a:fld>
            <a:endParaRPr lang="en-US"/>
          </a:p>
        </p:txBody>
      </p:sp>
    </p:spTree>
    <p:extLst>
      <p:ext uri="{BB962C8B-B14F-4D97-AF65-F5344CB8AC3E}">
        <p14:creationId xmlns:p14="http://schemas.microsoft.com/office/powerpoint/2010/main" val="11465793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93E503-5D2E-4A46-9826-DDBC844140E7}" type="datetimeFigureOut">
              <a:rPr lang="en-US" smtClean="0"/>
              <a:t>12/5/2020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EC0A70-06EC-40E4-B9DF-DE7E33D6E065}" type="slidenum">
              <a:rPr lang="en-US" smtClean="0"/>
              <a:t>‹#›</a:t>
            </a:fld>
            <a:endParaRPr lang="en-US"/>
          </a:p>
        </p:txBody>
      </p:sp>
    </p:spTree>
    <p:extLst>
      <p:ext uri="{BB962C8B-B14F-4D97-AF65-F5344CB8AC3E}">
        <p14:creationId xmlns:p14="http://schemas.microsoft.com/office/powerpoint/2010/main" val="20669119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93E503-5D2E-4A46-9826-DDBC844140E7}" type="datetimeFigureOut">
              <a:rPr lang="en-US" smtClean="0"/>
              <a:t>12/5/2020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EC0A70-06EC-40E4-B9DF-DE7E33D6E065}" type="slidenum">
              <a:rPr lang="en-US" smtClean="0"/>
              <a:t>‹#›</a:t>
            </a:fld>
            <a:endParaRPr lang="en-US"/>
          </a:p>
        </p:txBody>
      </p:sp>
    </p:spTree>
    <p:extLst>
      <p:ext uri="{BB962C8B-B14F-4D97-AF65-F5344CB8AC3E}">
        <p14:creationId xmlns:p14="http://schemas.microsoft.com/office/powerpoint/2010/main" val="1731634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93E503-5D2E-4A46-9826-DDBC844140E7}" type="datetimeFigureOut">
              <a:rPr lang="en-US" smtClean="0"/>
              <a:t>12/5/2020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EC0A70-06EC-40E4-B9DF-DE7E33D6E065}" type="slidenum">
              <a:rPr lang="en-US" smtClean="0"/>
              <a:t>‹#›</a:t>
            </a:fld>
            <a:endParaRPr lang="en-US"/>
          </a:p>
        </p:txBody>
      </p:sp>
    </p:spTree>
    <p:extLst>
      <p:ext uri="{BB962C8B-B14F-4D97-AF65-F5344CB8AC3E}">
        <p14:creationId xmlns:p14="http://schemas.microsoft.com/office/powerpoint/2010/main" val="13596512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93E503-5D2E-4A46-9826-DDBC844140E7}" type="datetimeFigureOut">
              <a:rPr lang="en-US" smtClean="0"/>
              <a:t>12/5/2020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EC0A70-06EC-40E4-B9DF-DE7E33D6E065}" type="slidenum">
              <a:rPr lang="en-US" smtClean="0"/>
              <a:t>‹#›</a:t>
            </a:fld>
            <a:endParaRPr lang="en-US"/>
          </a:p>
        </p:txBody>
      </p:sp>
    </p:spTree>
    <p:extLst>
      <p:ext uri="{BB962C8B-B14F-4D97-AF65-F5344CB8AC3E}">
        <p14:creationId xmlns:p14="http://schemas.microsoft.com/office/powerpoint/2010/main" val="17741356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Probation of Offenders Ordinance, 1960</a:t>
            </a:r>
            <a:endParaRPr lang="en-US" dirty="0"/>
          </a:p>
        </p:txBody>
      </p:sp>
      <p:sp>
        <p:nvSpPr>
          <p:cNvPr id="3" name="Subtitle 2"/>
          <p:cNvSpPr>
            <a:spLocks noGrp="1"/>
          </p:cNvSpPr>
          <p:nvPr>
            <p:ph type="subTitle" idx="1"/>
          </p:nvPr>
        </p:nvSpPr>
        <p:spPr/>
        <p:txBody>
          <a:bodyPr/>
          <a:lstStyle/>
          <a:p>
            <a:r>
              <a:rPr lang="en-US" dirty="0" smtClean="0"/>
              <a:t>Salient features</a:t>
            </a:r>
            <a:endParaRPr lang="en-US" dirty="0"/>
          </a:p>
        </p:txBody>
      </p:sp>
    </p:spTree>
    <p:extLst>
      <p:ext uri="{BB962C8B-B14F-4D97-AF65-F5344CB8AC3E}">
        <p14:creationId xmlns:p14="http://schemas.microsoft.com/office/powerpoint/2010/main" val="15051211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Although the probation system was developed long before in almost all advanced countries, Pakistan did not have it until the promulgation of the Probation of Offenders Ordinance of 1960.</a:t>
            </a:r>
          </a:p>
          <a:p>
            <a:r>
              <a:rPr lang="en-US" dirty="0" smtClean="0"/>
              <a:t>The power of the Ordinance may be exercised by courts; from the High Court down to the Court of the First Class Magistrate, or any other specially empowered court, whether the case comes before it for original hearing or on appeal or for revision.</a:t>
            </a:r>
            <a:endParaRPr lang="en-US" dirty="0"/>
          </a:p>
        </p:txBody>
      </p:sp>
    </p:spTree>
    <p:extLst>
      <p:ext uri="{BB962C8B-B14F-4D97-AF65-F5344CB8AC3E}">
        <p14:creationId xmlns:p14="http://schemas.microsoft.com/office/powerpoint/2010/main" val="5215486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Eligibility for Probation under the Ordinance</a:t>
            </a:r>
            <a:endParaRPr lang="en-US" dirty="0"/>
          </a:p>
        </p:txBody>
      </p:sp>
      <p:sp>
        <p:nvSpPr>
          <p:cNvPr id="3" name="Content Placeholder 2"/>
          <p:cNvSpPr>
            <a:spLocks noGrp="1"/>
          </p:cNvSpPr>
          <p:nvPr>
            <p:ph idx="1"/>
          </p:nvPr>
        </p:nvSpPr>
        <p:spPr/>
        <p:txBody>
          <a:bodyPr/>
          <a:lstStyle/>
          <a:p>
            <a:r>
              <a:rPr lang="en-US" dirty="0" smtClean="0"/>
              <a:t>If a person who has not been previously convicted or commits an offence punishable with imprisonment for not more than two years, after considering the age, character, antecedents, physical or mental condition of the offender and nature of the offence and circumstances under which it was committed. The court may release him after due admonition or subject him to enter into a bond with or without sureties for not  committing any offence and for displaying good behavior at least for a year which would be known as conditional release. </a:t>
            </a:r>
            <a:endParaRPr lang="en-US" dirty="0"/>
          </a:p>
        </p:txBody>
      </p:sp>
    </p:spTree>
    <p:extLst>
      <p:ext uri="{BB962C8B-B14F-4D97-AF65-F5344CB8AC3E}">
        <p14:creationId xmlns:p14="http://schemas.microsoft.com/office/powerpoint/2010/main" val="2476092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smtClean="0"/>
              <a:t>When a person is convicted of an offence not falling under Chapter VI or Chapter VII of the Pakistan Penal Code or under Sections 216 A, 328, 382, 386, 387, 388, 392, 393, 397, 398, 399, 401, 402, 455 or 458 of that Code, or an offence punishable with death/life sentence, if the court thinks fit, it may, instead of sentencing, make a probation order requiring the offender to be under the supervision of a Probation Officer for a period of not less than one year but not more than three years.</a:t>
            </a:r>
          </a:p>
          <a:p>
            <a:r>
              <a:rPr lang="en-US" dirty="0" smtClean="0"/>
              <a:t>Two more conditions are to be filled for a probation order</a:t>
            </a:r>
          </a:p>
          <a:p>
            <a:pPr marL="514350" indent="-514350">
              <a:buFont typeface="+mj-lt"/>
              <a:buAutoNum type="arabicPeriod"/>
            </a:pPr>
            <a:r>
              <a:rPr lang="en-US" dirty="0" smtClean="0"/>
              <a:t>The offender must enter into a bond, with or without sureties, not to commit any offence, to keep the peace and be of good behavior during the period of the bond and to appear and receive sentence in case of violation of the terms of the bond.</a:t>
            </a:r>
          </a:p>
          <a:p>
            <a:pPr marL="514350" indent="-514350">
              <a:buFont typeface="+mj-lt"/>
              <a:buAutoNum type="arabicPeriod"/>
            </a:pPr>
            <a:r>
              <a:rPr lang="en-US" dirty="0" smtClean="0"/>
              <a:t>The offender or one of his sureties must have a fixed place of abode or a regular occupation within the jurisdiction of the court which he would not leave during the period of the probation.</a:t>
            </a:r>
            <a:endParaRPr lang="en-US" dirty="0"/>
          </a:p>
        </p:txBody>
      </p:sp>
    </p:spTree>
    <p:extLst>
      <p:ext uri="{BB962C8B-B14F-4D97-AF65-F5344CB8AC3E}">
        <p14:creationId xmlns:p14="http://schemas.microsoft.com/office/powerpoint/2010/main" val="22560150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The court will determine terms of the bond and also the conditions of residence, environment and association for the offender for preventing the commission of offences.</a:t>
            </a:r>
          </a:p>
          <a:p>
            <a:r>
              <a:rPr lang="en-US" dirty="0" smtClean="0"/>
              <a:t>The court may also order the offender to pay compensations or damages for loss or injury if caused to any person by him.</a:t>
            </a:r>
          </a:p>
          <a:p>
            <a:r>
              <a:rPr lang="en-US" dirty="0" smtClean="0"/>
              <a:t>If the offender on probation fails to observe the conditions of his bond, the court may order for his arrest or may issue summons to him or to his sureties, and, if after hearing the court is not satisfied, it may sentence him for the original offence.</a:t>
            </a:r>
          </a:p>
          <a:p>
            <a:r>
              <a:rPr lang="en-US" dirty="0" smtClean="0"/>
              <a:t>The order of release after admonition, or conditional release or probation is not treated as a conviction. It does not, therefore, affect any right of the offender.</a:t>
            </a:r>
            <a:endParaRPr lang="en-US" dirty="0"/>
          </a:p>
        </p:txBody>
      </p:sp>
    </p:spTree>
    <p:extLst>
      <p:ext uri="{BB962C8B-B14F-4D97-AF65-F5344CB8AC3E}">
        <p14:creationId xmlns:p14="http://schemas.microsoft.com/office/powerpoint/2010/main" val="2726149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 of Probation under the Ordinance</a:t>
            </a:r>
            <a:endParaRPr lang="en-US" dirty="0"/>
          </a:p>
        </p:txBody>
      </p:sp>
      <p:sp>
        <p:nvSpPr>
          <p:cNvPr id="3" name="Content Placeholder 2"/>
          <p:cNvSpPr>
            <a:spLocks noGrp="1"/>
          </p:cNvSpPr>
          <p:nvPr>
            <p:ph idx="1"/>
          </p:nvPr>
        </p:nvSpPr>
        <p:spPr/>
        <p:txBody>
          <a:bodyPr>
            <a:normAutofit fontScale="92500"/>
          </a:bodyPr>
          <a:lstStyle/>
          <a:p>
            <a:r>
              <a:rPr lang="en-US" dirty="0" smtClean="0"/>
              <a:t>When a person is convicted of an offence, the court after considering the circumstances and nature of the offences, instead of pronouncing a sentence, may ask the Probation Officer attached to the court for a pre-sentence report. </a:t>
            </a:r>
          </a:p>
          <a:p>
            <a:r>
              <a:rPr lang="en-US" dirty="0" smtClean="0"/>
              <a:t>This report includes a study of the offender’s socio-economic background, the social environment in which he lived and the circumstances which led him to the commission of the offence. </a:t>
            </a:r>
          </a:p>
          <a:p>
            <a:r>
              <a:rPr lang="en-US" dirty="0" smtClean="0"/>
              <a:t>The court, after considering the suggestions and recommendations of the Probation Officer contained in the report, may release the offender on probation. The probation includes the conditions set by the court for his rehabilitation under the supervision of the Probation Officer.</a:t>
            </a:r>
            <a:endParaRPr lang="en-US" dirty="0"/>
          </a:p>
        </p:txBody>
      </p:sp>
    </p:spTree>
    <p:extLst>
      <p:ext uri="{BB962C8B-B14F-4D97-AF65-F5344CB8AC3E}">
        <p14:creationId xmlns:p14="http://schemas.microsoft.com/office/powerpoint/2010/main" val="16445848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court may, at any time, ask for a progress report on the probationer and his relationship with the Probation Officer. The court in this way supervises the efficacy of the conditions imposed. The Commissioner or the Deputy Commissioner of the area may, at any time, request the Probation Officer for information about probationers under his jurisdiction. If the Probation Officer feels that the conditions of probation have been violated, he is to report immediately to his superior or to the court to which he is attached.</a:t>
            </a:r>
            <a:endParaRPr lang="en-US" dirty="0"/>
          </a:p>
        </p:txBody>
      </p:sp>
    </p:spTree>
    <p:extLst>
      <p:ext uri="{BB962C8B-B14F-4D97-AF65-F5344CB8AC3E}">
        <p14:creationId xmlns:p14="http://schemas.microsoft.com/office/powerpoint/2010/main" val="39149509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Duties of a Probation Officer under the Ordinance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Probation officer shall:</a:t>
            </a:r>
          </a:p>
          <a:p>
            <a:pPr marL="514350" indent="-514350">
              <a:buFont typeface="+mj-lt"/>
              <a:buAutoNum type="arabicPeriod"/>
            </a:pPr>
            <a:r>
              <a:rPr lang="en-US" dirty="0" smtClean="0"/>
              <a:t>Explain to every probationer placed under his charge, the terms and conditions of the probation order and the importance of their observance;</a:t>
            </a:r>
          </a:p>
          <a:p>
            <a:pPr marL="514350" indent="-514350">
              <a:buFont typeface="+mj-lt"/>
              <a:buAutoNum type="arabicPeriod"/>
            </a:pPr>
            <a:r>
              <a:rPr lang="en-US" dirty="0" smtClean="0"/>
              <a:t>During first two months, meet every probationer at least once a fortnight and therefore, keep in close touch with him to be aware of his conduct, mode of life and environment;</a:t>
            </a:r>
          </a:p>
          <a:p>
            <a:pPr marL="514350" indent="-514350">
              <a:buFont typeface="+mj-lt"/>
              <a:buAutoNum type="arabicPeriod"/>
            </a:pPr>
            <a:r>
              <a:rPr lang="en-US" dirty="0" smtClean="0"/>
              <a:t>Endeavour to find suitable employment for him and assist, advice and strive to improve his conduct and general conditions of living;</a:t>
            </a:r>
          </a:p>
          <a:p>
            <a:pPr marL="514350" indent="-514350">
              <a:buFont typeface="+mj-lt"/>
              <a:buAutoNum type="arabicPeriod"/>
            </a:pPr>
            <a:r>
              <a:rPr lang="en-US" dirty="0" smtClean="0"/>
              <a:t>Encourage the probationer to make use of the services offered by the recognized agencies;</a:t>
            </a:r>
          </a:p>
          <a:p>
            <a:pPr marL="514350" indent="-514350">
              <a:buFont typeface="+mj-lt"/>
              <a:buAutoNum type="arabicPeriod"/>
            </a:pPr>
            <a:r>
              <a:rPr lang="en-US" dirty="0" smtClean="0"/>
              <a:t>Report the progress of the probationer to his superior or to the court;</a:t>
            </a:r>
          </a:p>
          <a:p>
            <a:pPr marL="514350" indent="-514350">
              <a:buFont typeface="+mj-lt"/>
              <a:buAutoNum type="arabicPeriod"/>
            </a:pPr>
            <a:r>
              <a:rPr lang="en-US" dirty="0" smtClean="0"/>
              <a:t>Maintain the needed books and registers; and</a:t>
            </a:r>
          </a:p>
          <a:p>
            <a:pPr marL="514350" indent="-514350">
              <a:buFont typeface="+mj-lt"/>
              <a:buAutoNum type="arabicPeriod"/>
            </a:pPr>
            <a:r>
              <a:rPr lang="en-US" dirty="0" smtClean="0"/>
              <a:t>Do any other duties or comply with instructions of the court.</a:t>
            </a:r>
            <a:endParaRPr lang="en-US" dirty="0"/>
          </a:p>
        </p:txBody>
      </p:sp>
    </p:spTree>
    <p:extLst>
      <p:ext uri="{BB962C8B-B14F-4D97-AF65-F5344CB8AC3E}">
        <p14:creationId xmlns:p14="http://schemas.microsoft.com/office/powerpoint/2010/main" val="6383569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TotalTime>
  <Words>896</Words>
  <Application>Microsoft Office PowerPoint</Application>
  <PresentationFormat>Widescreen</PresentationFormat>
  <Paragraphs>28</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Probation of Offenders Ordinance, 1960</vt:lpstr>
      <vt:lpstr>PowerPoint Presentation</vt:lpstr>
      <vt:lpstr>Eligibility for Probation under the Ordinance</vt:lpstr>
      <vt:lpstr>PowerPoint Presentation</vt:lpstr>
      <vt:lpstr>PowerPoint Presentation</vt:lpstr>
      <vt:lpstr>Working of Probation under the Ordinance</vt:lpstr>
      <vt:lpstr>PowerPoint Presentation</vt:lpstr>
      <vt:lpstr>Duties of a Probation Officer under the Ordinance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Probation of Offenders Ordinance, 1960</dc:title>
  <dc:creator>Abdul Rehman</dc:creator>
  <cp:lastModifiedBy>Abdul Rehman</cp:lastModifiedBy>
  <cp:revision>11</cp:revision>
  <dcterms:created xsi:type="dcterms:W3CDTF">2020-12-05T08:59:21Z</dcterms:created>
  <dcterms:modified xsi:type="dcterms:W3CDTF">2020-12-05T09:56:23Z</dcterms:modified>
</cp:coreProperties>
</file>